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3" r:id="rId8"/>
    <p:sldId id="274" r:id="rId9"/>
    <p:sldId id="275" r:id="rId10"/>
    <p:sldId id="265" r:id="rId11"/>
    <p:sldId id="266" r:id="rId12"/>
    <p:sldId id="267" r:id="rId13"/>
    <p:sldId id="268" r:id="rId14"/>
    <p:sldId id="269" r:id="rId15"/>
    <p:sldId id="270" r:id="rId16"/>
    <p:sldId id="271" r:id="rId17"/>
    <p:sldId id="272"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9F6D7D3-C9CD-4CA3-AF77-E5F68234FBF8}" type="datetimeFigureOut">
              <a:rPr lang="ru-RU" smtClean="0"/>
              <a:pPr/>
              <a:t>25.01.2012</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26F44DA-5655-4E1B-888B-222DB49165E1}"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09F6D7D3-C9CD-4CA3-AF77-E5F68234FBF8}" type="datetimeFigureOut">
              <a:rPr lang="ru-RU" smtClean="0"/>
              <a:pPr/>
              <a:t>25.01.2012</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9F6D7D3-C9CD-4CA3-AF77-E5F68234FBF8}" type="datetimeFigureOut">
              <a:rPr lang="ru-RU" smtClean="0"/>
              <a:pPr/>
              <a:t>25.01.2012</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26F44DA-5655-4E1B-888B-222DB49165E1}"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09F6D7D3-C9CD-4CA3-AF77-E5F68234FBF8}" type="datetimeFigureOut">
              <a:rPr lang="ru-RU" smtClean="0"/>
              <a:pPr/>
              <a:t>25.01.2012</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26F44DA-5655-4E1B-888B-222DB49165E1}" type="slidenum">
              <a:rPr lang="ru-RU" smtClean="0"/>
              <a:pPr/>
              <a:t>‹#›</a:t>
            </a:fld>
            <a:endParaRPr lang="ru-RU"/>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09F6D7D3-C9CD-4CA3-AF77-E5F68234FBF8}" type="datetimeFigureOut">
              <a:rPr lang="ru-RU" smtClean="0"/>
              <a:pPr/>
              <a:t>25.01.2012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26F44DA-5655-4E1B-888B-222DB49165E1}"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9F6D7D3-C9CD-4CA3-AF77-E5F68234FBF8}" type="datetimeFigureOut">
              <a:rPr lang="ru-RU" smtClean="0"/>
              <a:pPr/>
              <a:t>25.01.2012</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26F44DA-5655-4E1B-888B-222DB49165E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tiket.ru/appearance/clothe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tiket.ru/appearance/clothe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8000" b="1" u="sng" dirty="0" smtClean="0">
                <a:solidFill>
                  <a:srgbClr val="FF0000"/>
                </a:solidFill>
              </a:rPr>
              <a:t>"Все правила этикета"</a:t>
            </a:r>
            <a:r>
              <a:rPr lang="ru-RU" dirty="0"/>
              <a:t/>
            </a:r>
            <a:br>
              <a:rPr lang="ru-RU" dirty="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Аксессуары </a:t>
            </a:r>
            <a:endParaRPr lang="ru-RU" dirty="0"/>
          </a:p>
        </p:txBody>
      </p:sp>
      <p:sp>
        <p:nvSpPr>
          <p:cNvPr id="3" name="Содержимое 2"/>
          <p:cNvSpPr>
            <a:spLocks noGrp="1"/>
          </p:cNvSpPr>
          <p:nvPr>
            <p:ph idx="1"/>
          </p:nvPr>
        </p:nvSpPr>
        <p:spPr/>
        <p:txBody>
          <a:bodyPr>
            <a:normAutofit fontScale="92500" lnSpcReduction="20000"/>
          </a:bodyPr>
          <a:lstStyle/>
          <a:p>
            <a:endParaRPr lang="ru-RU" dirty="0" smtClean="0"/>
          </a:p>
          <a:p>
            <a:r>
              <a:rPr lang="ru-RU" dirty="0" smtClean="0"/>
              <a:t>Гардероб современной женщины соответствует стилю ее жизни, возрасту, увлеченности. </a:t>
            </a:r>
            <a:r>
              <a:rPr lang="ru-RU" dirty="0" smtClean="0">
                <a:hlinkClick r:id="rId2"/>
              </a:rPr>
              <a:t>Одежду</a:t>
            </a:r>
            <a:r>
              <a:rPr lang="ru-RU" dirty="0" smtClean="0"/>
              <a:t> «поднимают» </a:t>
            </a:r>
            <a:r>
              <a:rPr lang="ru-RU" b="1" dirty="0" smtClean="0"/>
              <a:t>аксессуары</a:t>
            </a:r>
            <a:r>
              <a:rPr lang="ru-RU" dirty="0" smtClean="0"/>
              <a:t> - бижутерия, шарфы, шляпы, сумочки, обувь. Чем разнообразнее они, тем легче найти соответствующий вариант одежды, ее гармонию. Со вкусом подобранные детали позволят ей выглядеть модно и элегантно, подчеркнут се стиль. Бесспорно, лучшими украшениями всегда были и остаются красота и естественность. Но красоту женщины оценивают и по тому, каковы у нее прическа и обувь. Стертый каблук - враг элегантности.</a:t>
            </a:r>
          </a:p>
          <a:p>
            <a:endParaRPr lang="ru-RU"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Как одеться?</a:t>
            </a:r>
            <a:br>
              <a:rPr lang="ru-RU" b="1" dirty="0" smtClean="0"/>
            </a:b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Рецептов для этого нет.</a:t>
            </a:r>
          </a:p>
          <a:p>
            <a:r>
              <a:rPr lang="ru-RU" dirty="0" smtClean="0"/>
              <a:t>Выбор различных предметов </a:t>
            </a:r>
            <a:r>
              <a:rPr lang="ru-RU" u="sng" dirty="0" smtClean="0">
                <a:hlinkClick r:id="rId2"/>
              </a:rPr>
              <a:t>одежды</a:t>
            </a:r>
            <a:r>
              <a:rPr lang="ru-RU" dirty="0" smtClean="0"/>
              <a:t> зависит от вкусов человека, его фигуры, возраста, от его финансовых возможностей и общественного положения.</a:t>
            </a:r>
          </a:p>
          <a:p>
            <a:r>
              <a:rPr lang="ru-RU" dirty="0" smtClean="0"/>
              <a:t>Необходимо постоянно контролировать себя, чтобы не делать необдуманных покупок и всегда прикидывать, подходит ли новый предмет одежды по стилю, материалу и цвету к уже имеющимся у нас вещам, можно ли носить его с другими вещами? Учитывая это, можно сберечь хорошее настроение, время и - деньги!</a:t>
            </a:r>
          </a:p>
          <a:p>
            <a:endParaRPr lang="ru-RU"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dirty="0" smtClean="0"/>
              <a:t>Самое важное правило заключается в следующем: одеваться нужно так, чтобы одежда подчеркивала индивидуальность человека.</a:t>
            </a:r>
          </a:p>
          <a:p>
            <a:r>
              <a:rPr lang="ru-RU" dirty="0" smtClean="0"/>
              <a:t>И второе правило: лучше и выгоднее иметь немного дорогих и разумно подобранных, приобретенных на долгое время вещей, чем покупать дешевые вещи неважного качества, которые быстро теряют вид.</a:t>
            </a:r>
          </a:p>
          <a:p>
            <a:endParaRPr lang="ru-RU"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Красивая походка и осанка</a:t>
            </a:r>
            <a:br>
              <a:rPr lang="ru-RU" b="1" dirty="0" smtClean="0"/>
            </a:br>
            <a:endParaRPr lang="ru-RU" dirty="0"/>
          </a:p>
        </p:txBody>
      </p:sp>
      <p:sp>
        <p:nvSpPr>
          <p:cNvPr id="3" name="Содержимое 2"/>
          <p:cNvSpPr>
            <a:spLocks noGrp="1"/>
          </p:cNvSpPr>
          <p:nvPr>
            <p:ph idx="1"/>
          </p:nvPr>
        </p:nvSpPr>
        <p:spPr/>
        <p:txBody>
          <a:bodyPr/>
          <a:lstStyle/>
          <a:p>
            <a:r>
              <a:rPr lang="ru-RU" dirty="0" smtClean="0"/>
              <a:t>Походка должна быть максимально естественной. На улице голову можно и нужно держать высоко. При этом движения рук должны быть соразмерны размеру и ритму шага: руки не должны висеть как плети вдоль тела, но и размахивать ими как на парадном марше тоже ни к чему.</a:t>
            </a:r>
          </a:p>
          <a:p>
            <a:endParaRPr lang="ru-RU"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При ходьбе стопу нужно ставить таким образом, чтобы пятка и носок находились почти на одной линии в направлении движения: носок может быть немного развернут вовне. Те, у кого кривые ноги, должны особенно следить за тем, чтобы ставить стопу прямо</a:t>
            </a:r>
            <a:endParaRPr lang="ru-RU"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Если вы идете вдвоем, то нужно по возможности подстраиваться под шаг идущего рядом человека, особенно если вы идете под руку. Если на даме узкая юбка, то она может идти только мелкими шагами, а мужчина, несмотря на свой широкий шаг, должен постараться идти с ней в ногу.</a:t>
            </a:r>
          </a:p>
          <a:p>
            <a:endParaRPr lang="ru-RU"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Каждый имеет руки, но иногда создается впечатление, что человек не знает, что с ними делать! Ведь невозможно все время вертеть в пальцах сигарету, а держать руки постоянно в карманах считается у нас признаком дурного тона (хотя в Англии это полагают нормальным и в наши дни). Руки можно иногда прятать только в карманы пальто</a:t>
            </a:r>
            <a:endParaRPr lang="ru-RU"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В разговоре руки вообще не должны участвовать, за исключением отдельных жестов, подчеркивающих сказанное.</a:t>
            </a:r>
          </a:p>
          <a:p>
            <a:r>
              <a:rPr lang="ru-RU" dirty="0" smtClean="0"/>
              <a:t>Когда стоишь, нужно держаться по возможности прямо, не горбиться. При этом можно опереться рукой о спинку кресла или найти какую-либо другую опору.</a:t>
            </a:r>
          </a:p>
          <a:p>
            <a:endParaRPr lang="ru-RU"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Сервировка</a:t>
            </a:r>
            <a:br>
              <a:rPr lang="ru-RU" b="1" dirty="0" smtClean="0"/>
            </a:br>
            <a:endParaRPr lang="ru-RU" dirty="0"/>
          </a:p>
        </p:txBody>
      </p:sp>
      <p:pic>
        <p:nvPicPr>
          <p:cNvPr id="4" name="Содержимое 3" descr="Сервировка первого блюда"/>
          <p:cNvPicPr>
            <a:picLocks noGrp="1"/>
          </p:cNvPicPr>
          <p:nvPr>
            <p:ph idx="1"/>
          </p:nvPr>
        </p:nvPicPr>
        <p:blipFill>
          <a:blip r:embed="rId2"/>
          <a:srcRect/>
          <a:stretch>
            <a:fillRect/>
          </a:stretch>
        </p:blipFill>
        <p:spPr bwMode="auto">
          <a:xfrm>
            <a:off x="214282" y="1142984"/>
            <a:ext cx="4095750" cy="2581272"/>
          </a:xfrm>
          <a:prstGeom prst="rect">
            <a:avLst/>
          </a:prstGeom>
          <a:noFill/>
          <a:ln w="9525">
            <a:noFill/>
            <a:miter lim="800000"/>
            <a:headEnd/>
            <a:tailEnd/>
          </a:ln>
        </p:spPr>
      </p:pic>
      <p:sp>
        <p:nvSpPr>
          <p:cNvPr id="5" name="Прямоугольник 4"/>
          <p:cNvSpPr/>
          <p:nvPr/>
        </p:nvSpPr>
        <p:spPr>
          <a:xfrm>
            <a:off x="928662" y="4071942"/>
            <a:ext cx="7500990" cy="1477328"/>
          </a:xfrm>
          <a:prstGeom prst="rect">
            <a:avLst/>
          </a:prstGeom>
        </p:spPr>
        <p:txBody>
          <a:bodyPr wrap="square">
            <a:spAutoFit/>
          </a:bodyPr>
          <a:lstStyle/>
          <a:p>
            <a:r>
              <a:rPr lang="ru-RU" dirty="0" smtClean="0"/>
              <a:t>Обычно первое блюдо ставят на стол до того, как гости заняли свои места. В противном случае обеденная салфетка лежит на мелкой тарелке, а не слева от вилок, как показано на рисунке. Рыбную вилку можно разместить тремя способами, один из которых показан на рисунке. Необходимы также пепельницы.</a:t>
            </a:r>
            <a:endParaRPr lang="ru-RU" dirty="0"/>
          </a:p>
        </p:txBody>
      </p:sp>
      <p:sp>
        <p:nvSpPr>
          <p:cNvPr id="6" name="Прямоугольник 5"/>
          <p:cNvSpPr/>
          <p:nvPr/>
        </p:nvSpPr>
        <p:spPr>
          <a:xfrm>
            <a:off x="5065467" y="1500174"/>
            <a:ext cx="2034786" cy="369332"/>
          </a:xfrm>
          <a:prstGeom prst="rect">
            <a:avLst/>
          </a:prstGeom>
        </p:spPr>
        <p:txBody>
          <a:bodyPr wrap="square">
            <a:spAutoFit/>
          </a:bodyPr>
          <a:lstStyle/>
          <a:p>
            <a:r>
              <a:rPr lang="ru-RU" b="1" dirty="0" smtClean="0"/>
              <a:t>Первое блюдо</a:t>
            </a:r>
            <a:endParaRPr lang="ru-RU"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Второе блюдо</a:t>
            </a:r>
            <a:endParaRPr lang="ru-RU" dirty="0"/>
          </a:p>
        </p:txBody>
      </p:sp>
      <p:pic>
        <p:nvPicPr>
          <p:cNvPr id="4" name="Содержимое 3" descr="Сервировка второго блюда"/>
          <p:cNvPicPr>
            <a:picLocks noGrp="1"/>
          </p:cNvPicPr>
          <p:nvPr>
            <p:ph idx="1"/>
          </p:nvPr>
        </p:nvPicPr>
        <p:blipFill>
          <a:blip r:embed="rId2"/>
          <a:srcRect/>
          <a:stretch>
            <a:fillRect/>
          </a:stretch>
        </p:blipFill>
        <p:spPr bwMode="auto">
          <a:xfrm>
            <a:off x="571472" y="1357298"/>
            <a:ext cx="3929090" cy="3906055"/>
          </a:xfrm>
          <a:prstGeom prst="rect">
            <a:avLst/>
          </a:prstGeom>
          <a:noFill/>
          <a:ln w="9525">
            <a:noFill/>
            <a:miter lim="800000"/>
            <a:headEnd/>
            <a:tailEnd/>
          </a:ln>
        </p:spPr>
      </p:pic>
      <p:sp>
        <p:nvSpPr>
          <p:cNvPr id="5" name="Прямоугольник 4"/>
          <p:cNvSpPr/>
          <p:nvPr/>
        </p:nvSpPr>
        <p:spPr>
          <a:xfrm rot="10800000" flipV="1">
            <a:off x="4572000" y="1857151"/>
            <a:ext cx="4143404" cy="2585323"/>
          </a:xfrm>
          <a:prstGeom prst="rect">
            <a:avLst/>
          </a:prstGeom>
        </p:spPr>
        <p:txBody>
          <a:bodyPr wrap="square">
            <a:spAutoFit/>
          </a:bodyPr>
          <a:lstStyle/>
          <a:p>
            <a:r>
              <a:rPr lang="ru-RU" dirty="0" smtClean="0"/>
              <a:t>Меню неофициальных обедов не очень строго. Оно может включать всего два блюда, однако обычно их число ограничено пятью. Суп можно не подавать, особенно если обед начинается с закуски. На неофициальном обеде суп никогда не подают в традиционных неглубоких суповых тарелках.</a:t>
            </a:r>
            <a:endParaRPr lang="ru-RU"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sz="7200" u="sng" dirty="0">
                <a:solidFill>
                  <a:srgbClr val="00B050"/>
                </a:solidFill>
              </a:rPr>
              <a:t>Понятие об этикете</a:t>
            </a:r>
            <a:endParaRPr lang="ru-RU" sz="7200" dirty="0">
              <a:solidFill>
                <a:srgbClr val="00B050"/>
              </a:solidFill>
            </a:endParaRPr>
          </a:p>
          <a:p>
            <a:endParaRPr lang="ru-RU"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Третье блюдо</a:t>
            </a:r>
            <a:endParaRPr lang="ru-RU" dirty="0"/>
          </a:p>
        </p:txBody>
      </p:sp>
      <p:pic>
        <p:nvPicPr>
          <p:cNvPr id="4" name="Содержимое 3" descr="Сервировка третьего блюда"/>
          <p:cNvPicPr>
            <a:picLocks noGrp="1"/>
          </p:cNvPicPr>
          <p:nvPr>
            <p:ph idx="1"/>
          </p:nvPr>
        </p:nvPicPr>
        <p:blipFill>
          <a:blip r:embed="rId2"/>
          <a:srcRect/>
          <a:stretch>
            <a:fillRect/>
          </a:stretch>
        </p:blipFill>
        <p:spPr bwMode="auto">
          <a:xfrm>
            <a:off x="357158" y="1643049"/>
            <a:ext cx="6262717" cy="3429025"/>
          </a:xfrm>
          <a:prstGeom prst="rect">
            <a:avLst/>
          </a:prstGeom>
          <a:noFill/>
          <a:ln w="9525">
            <a:noFill/>
            <a:miter lim="800000"/>
            <a:headEnd/>
            <a:tailEnd/>
          </a:ln>
        </p:spPr>
      </p:pic>
      <p:sp>
        <p:nvSpPr>
          <p:cNvPr id="5" name="Прямоугольник 4"/>
          <p:cNvSpPr/>
          <p:nvPr/>
        </p:nvSpPr>
        <p:spPr>
          <a:xfrm rot="10800000" flipV="1">
            <a:off x="785786" y="5433365"/>
            <a:ext cx="7786742" cy="923330"/>
          </a:xfrm>
          <a:prstGeom prst="rect">
            <a:avLst/>
          </a:prstGeom>
        </p:spPr>
        <p:txBody>
          <a:bodyPr wrap="square">
            <a:spAutoFit/>
          </a:bodyPr>
          <a:lstStyle/>
          <a:p>
            <a:r>
              <a:rPr lang="ru-RU" dirty="0" smtClean="0"/>
              <a:t>Салат обычно подают вместе с промежуточным блюдом - так проще. Специальный нож используется в зависимости от вида салата и от того, подан ли к нему сыр</a:t>
            </a:r>
            <a:endParaRPr lang="ru-RU"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Сервировка десертного стола</a:t>
            </a:r>
            <a:endParaRPr lang="ru-RU" dirty="0"/>
          </a:p>
        </p:txBody>
      </p:sp>
      <p:pic>
        <p:nvPicPr>
          <p:cNvPr id="4" name="Содержимое 3" descr="Сервировка десерта"/>
          <p:cNvPicPr>
            <a:picLocks noGrp="1"/>
          </p:cNvPicPr>
          <p:nvPr>
            <p:ph idx="1"/>
          </p:nvPr>
        </p:nvPicPr>
        <p:blipFill>
          <a:blip r:embed="rId2"/>
          <a:srcRect/>
          <a:stretch>
            <a:fillRect/>
          </a:stretch>
        </p:blipFill>
        <p:spPr bwMode="auto">
          <a:xfrm>
            <a:off x="2357422" y="1428736"/>
            <a:ext cx="4095750" cy="2143125"/>
          </a:xfrm>
          <a:prstGeom prst="rect">
            <a:avLst/>
          </a:prstGeom>
          <a:noFill/>
          <a:ln w="9525">
            <a:noFill/>
            <a:miter lim="800000"/>
            <a:headEnd/>
            <a:tailEnd/>
          </a:ln>
        </p:spPr>
      </p:pic>
      <p:sp>
        <p:nvSpPr>
          <p:cNvPr id="5" name="Прямоугольник 4"/>
          <p:cNvSpPr/>
          <p:nvPr/>
        </p:nvSpPr>
        <p:spPr>
          <a:xfrm rot="10800000" flipV="1">
            <a:off x="285720" y="3429000"/>
            <a:ext cx="3429024" cy="2862322"/>
          </a:xfrm>
          <a:prstGeom prst="rect">
            <a:avLst/>
          </a:prstGeom>
        </p:spPr>
        <p:txBody>
          <a:bodyPr wrap="square">
            <a:spAutoFit/>
          </a:bodyPr>
          <a:lstStyle/>
          <a:p>
            <a:r>
              <a:rPr lang="ru-RU" b="1" dirty="0" smtClean="0"/>
              <a:t>Слева:</a:t>
            </a:r>
            <a:r>
              <a:rPr lang="ru-RU" dirty="0" smtClean="0"/>
              <a:t> как подать гостю десертный прибор: на десертной тарелке лежат десертная вилка и десертная ложка, между ними на салфеточке и (или) маленькой тарелке стоит чаша для ополаскивания пальцев (обязательная принадлежность официального обеда и ленча).</a:t>
            </a:r>
            <a:endParaRPr lang="ru-RU" dirty="0"/>
          </a:p>
        </p:txBody>
      </p:sp>
      <p:sp>
        <p:nvSpPr>
          <p:cNvPr id="6" name="Прямоугольник 5"/>
          <p:cNvSpPr/>
          <p:nvPr/>
        </p:nvSpPr>
        <p:spPr>
          <a:xfrm>
            <a:off x="4143372" y="3571876"/>
            <a:ext cx="4786346" cy="2308324"/>
          </a:xfrm>
          <a:prstGeom prst="rect">
            <a:avLst/>
          </a:prstGeom>
        </p:spPr>
        <p:txBody>
          <a:bodyPr wrap="square">
            <a:spAutoFit/>
          </a:bodyPr>
          <a:lstStyle/>
          <a:p>
            <a:r>
              <a:rPr lang="ru-RU" b="1" dirty="0" smtClean="0"/>
              <a:t>Справа:</a:t>
            </a:r>
            <a:r>
              <a:rPr lang="ru-RU" dirty="0" smtClean="0"/>
              <a:t> гость раскладывает десертный прибор следующим образом: салфеточку и чашу - для ополаскивания пальцев помещают перед тарелкой слева, вилку кладут слева, а ложку справа от десертной тарелки и ждут, когда подадут десерт. На неофициальном обеде вместе с десертом можно подать черный кофе в маленьких чашечках.</a:t>
            </a:r>
            <a:endParaRPr lang="ru-RU"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вести себя за столом</a:t>
            </a:r>
            <a:endParaRPr lang="ru-RU" dirty="0"/>
          </a:p>
        </p:txBody>
      </p:sp>
      <p:sp>
        <p:nvSpPr>
          <p:cNvPr id="3" name="Содержимое 2"/>
          <p:cNvSpPr>
            <a:spLocks noGrp="1"/>
          </p:cNvSpPr>
          <p:nvPr>
            <p:ph idx="1"/>
          </p:nvPr>
        </p:nvSpPr>
        <p:spPr/>
        <p:txBody>
          <a:bodyPr>
            <a:normAutofit/>
          </a:bodyPr>
          <a:lstStyle/>
          <a:p>
            <a:r>
              <a:rPr lang="ru-RU" u="sng" dirty="0" smtClean="0"/>
              <a:t>Не нужно торопиться </a:t>
            </a:r>
            <a:r>
              <a:rPr lang="ru-RU" u="sng" dirty="0" err="1" smtClean="0"/>
              <a:t>рскладывать</a:t>
            </a:r>
            <a:r>
              <a:rPr lang="ru-RU" u="sng" dirty="0" smtClean="0"/>
              <a:t> свою салфетку ,лучше подождать ,пока другие это сделают. Неприлично вытирать свои приборы в </a:t>
            </a:r>
            <a:r>
              <a:rPr lang="ru-RU" u="sng" dirty="0" err="1" smtClean="0"/>
              <a:t>гостях,у</a:t>
            </a:r>
            <a:r>
              <a:rPr lang="ru-RU" u="sng" dirty="0" smtClean="0"/>
              <a:t> знакомых ,так как этим вы показываете свое недоверие к хозяевам ,но это позволительно в ресторанах.</a:t>
            </a:r>
            <a:endParaRPr lang="ru-RU" dirty="0" smtClean="0"/>
          </a:p>
          <a:p>
            <a:r>
              <a:rPr lang="ru-RU" u="sng" dirty="0" smtClean="0"/>
              <a:t>Хлеб надо всегда ломать кусочками над своей </a:t>
            </a:r>
            <a:r>
              <a:rPr lang="ru-RU" u="sng" dirty="0" err="1" smtClean="0"/>
              <a:t>тарелкой,чтобы</a:t>
            </a:r>
            <a:r>
              <a:rPr lang="ru-RU" u="sng" dirty="0" smtClean="0"/>
              <a:t> не крошить на скатерть ,резать свой кусок хлеба ножом или откусывать от целого ломтя. </a:t>
            </a:r>
            <a:endParaRPr lang="ru-RU" dirty="0" smtClean="0"/>
          </a:p>
          <a:p>
            <a:endParaRPr lang="ru-RU"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5840435"/>
          </a:xfrm>
        </p:spPr>
        <p:txBody>
          <a:bodyPr>
            <a:normAutofit/>
          </a:bodyPr>
          <a:lstStyle/>
          <a:p>
            <a:r>
              <a:rPr lang="ru-RU" u="sng" dirty="0" smtClean="0"/>
              <a:t>Суп следует есть не с конца ложки ,а с бокового края.</a:t>
            </a:r>
            <a:endParaRPr lang="ru-RU" dirty="0" smtClean="0"/>
          </a:p>
          <a:p>
            <a:r>
              <a:rPr lang="ru-RU" u="sng" dirty="0" smtClean="0"/>
              <a:t>Для устриц, омаров да и вообще для всех мягких блюд (таких как </a:t>
            </a:r>
            <a:r>
              <a:rPr lang="ru-RU" u="sng" dirty="0" err="1" smtClean="0"/>
              <a:t>мясо,рыба</a:t>
            </a:r>
            <a:r>
              <a:rPr lang="ru-RU" u="sng" dirty="0" smtClean="0"/>
              <a:t> и т.п.) следует </a:t>
            </a:r>
            <a:r>
              <a:rPr lang="ru-RU" u="sng" dirty="0" err="1" smtClean="0"/>
              <a:t>употребять</a:t>
            </a:r>
            <a:r>
              <a:rPr lang="ru-RU" u="sng" dirty="0" smtClean="0"/>
              <a:t> только ножи.</a:t>
            </a:r>
            <a:endParaRPr lang="ru-RU" dirty="0" smtClean="0"/>
          </a:p>
          <a:p>
            <a:r>
              <a:rPr lang="ru-RU" u="sng" dirty="0" smtClean="0"/>
              <a:t>Считается очень неприличным есть фрукты, </a:t>
            </a:r>
            <a:r>
              <a:rPr lang="ru-RU" u="sng" dirty="0" err="1" smtClean="0"/>
              <a:t>откусыая</a:t>
            </a:r>
            <a:r>
              <a:rPr lang="ru-RU" u="sng" dirty="0" smtClean="0"/>
              <a:t> прямо от них. Нужно </a:t>
            </a:r>
            <a:r>
              <a:rPr lang="ru-RU" u="sng" dirty="0" err="1" smtClean="0"/>
              <a:t>ножем</a:t>
            </a:r>
            <a:r>
              <a:rPr lang="ru-RU" u="sng" dirty="0" smtClean="0"/>
              <a:t> очистить фрукт от кожуры, разрезать фрукт на части, вырезать сердцевину с зернами и только после этого есть.</a:t>
            </a:r>
            <a:endParaRPr lang="ru-RU" dirty="0" smtClean="0"/>
          </a:p>
          <a:p>
            <a:endParaRPr lang="ru-RU"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u="sng" dirty="0" smtClean="0"/>
              <a:t>Никто не должен просить ,чтобы ему первому поднесли блюдо выказывая каким-либо образом свое нетерпение. Если вам за столом захотелось пить ,то следует протянуть свою рюмку к тому, кто наливает, держа ее между большим указательным и средним пальцами правой руки .Нужно избегать оставлять в своем стакане вино или воду , которые могут пролиться .</a:t>
            </a:r>
            <a:endParaRPr lang="ru-RU" dirty="0" smtClean="0"/>
          </a:p>
          <a:p>
            <a:endParaRPr lang="ru-RU"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u="sng" dirty="0" smtClean="0"/>
              <a:t>Вставая из-за стола вовсе не следует складывать свою салфетку и </a:t>
            </a:r>
            <a:r>
              <a:rPr lang="ru-RU" u="sng" dirty="0" err="1" smtClean="0"/>
              <a:t>естесственно</a:t>
            </a:r>
            <a:r>
              <a:rPr lang="ru-RU" u="sng" dirty="0" smtClean="0"/>
              <a:t> очень не прилично уезжать тотчас после обеда, всегда нужно подождать, </a:t>
            </a:r>
            <a:r>
              <a:rPr lang="ru-RU" u="sng" dirty="0" err="1" smtClean="0"/>
              <a:t>по-крайней</a:t>
            </a:r>
            <a:r>
              <a:rPr lang="ru-RU" u="sng" dirty="0" smtClean="0"/>
              <a:t> мере полчаса</a:t>
            </a:r>
            <a:endParaRPr lang="ru-RU"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u="sng" dirty="0"/>
              <a:t>Сложившиеся нормы нравственности являются результатом </a:t>
            </a:r>
            <a:endParaRPr lang="ru-RU" dirty="0"/>
          </a:p>
          <a:p>
            <a:r>
              <a:rPr lang="ru-RU" u="sng" dirty="0"/>
              <a:t>длительного по времени процесса становления взаимоотношений между людьми .Без соблюдения этих норм невозможны политические, экономические ,культурные отношения, ибо нельзя существовать не уважая друг друга, не налагая на себя определенных ограничений.</a:t>
            </a:r>
            <a:endParaRPr lang="ru-RU" dirty="0"/>
          </a:p>
          <a:p>
            <a:endParaRPr lang="ru-RU"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u="sng" dirty="0"/>
              <a:t>Этикет - слово французского происхождения ,означающее манеру поведения. К нему относятся правила учтивости и вежливости, принятые в обществе.</a:t>
            </a:r>
            <a:endParaRPr lang="ru-RU" dirty="0"/>
          </a:p>
          <a:p>
            <a:endParaRPr lang="ru-RU"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r>
              <a:rPr lang="ru-RU" u="sng" dirty="0"/>
              <a:t>Современный этикет наследует обычаи практически всех народов от седой древности до наших дней . В основе своей эти правила поведения являются всеобщими, поскольку они соблюдаются представителями не только какого-то данного общества, но и представителями самых различных социально-политических систем, существующих в современном мире. Народы каждой страны вносят в этикет свои поправки и дополнения ,обусловленные общественным строем страны ,спецификой ее исторического строения, национальными традициями и обычаями.</a:t>
            </a:r>
            <a:endParaRPr lang="ru-RU" dirty="0"/>
          </a:p>
          <a:p>
            <a:endParaRPr lang="ru-RU"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t>придворный этикет</a:t>
            </a:r>
            <a:endParaRPr lang="ru-RU" dirty="0"/>
          </a:p>
        </p:txBody>
      </p:sp>
      <p:sp>
        <p:nvSpPr>
          <p:cNvPr id="3" name="Содержимое 2"/>
          <p:cNvSpPr>
            <a:spLocks noGrp="1"/>
          </p:cNvSpPr>
          <p:nvPr>
            <p:ph idx="1"/>
          </p:nvPr>
        </p:nvSpPr>
        <p:spPr/>
        <p:txBody>
          <a:bodyPr>
            <a:normAutofit fontScale="92500" lnSpcReduction="20000"/>
          </a:bodyPr>
          <a:lstStyle/>
          <a:p>
            <a:r>
              <a:rPr lang="ru-RU" u="sng" dirty="0" smtClean="0"/>
              <a:t> </a:t>
            </a:r>
            <a:r>
              <a:rPr lang="ru-RU" u="sng" dirty="0"/>
              <a:t>-</a:t>
            </a:r>
            <a:r>
              <a:rPr lang="ru-RU" sz="5400" u="sng" dirty="0"/>
              <a:t>строго регламентируемый порядок и формы обхождения ,установленные при дворах монархов;</a:t>
            </a:r>
            <a:endParaRPr lang="ru-RU" sz="5400" dirty="0"/>
          </a:p>
          <a:p>
            <a:r>
              <a:rPr lang="ru-RU" dirty="0"/>
              <a:t> </a:t>
            </a:r>
          </a:p>
          <a:p>
            <a:r>
              <a:rPr lang="ru-RU" dirty="0"/>
              <a:t> </a:t>
            </a:r>
          </a:p>
          <a:p>
            <a:endParaRPr lang="ru-RU"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t>дипломатический этикет-</a:t>
            </a:r>
            <a:endParaRPr lang="ru-RU" dirty="0"/>
          </a:p>
        </p:txBody>
      </p:sp>
      <p:sp>
        <p:nvSpPr>
          <p:cNvPr id="3" name="Содержимое 2"/>
          <p:cNvSpPr>
            <a:spLocks noGrp="1"/>
          </p:cNvSpPr>
          <p:nvPr>
            <p:ph idx="1"/>
          </p:nvPr>
        </p:nvSpPr>
        <p:spPr/>
        <p:txBody>
          <a:bodyPr>
            <a:normAutofit fontScale="92500" lnSpcReduction="20000"/>
          </a:bodyPr>
          <a:lstStyle/>
          <a:p>
            <a:r>
              <a:rPr lang="ru-RU" u="sng" dirty="0" smtClean="0"/>
              <a:t>- </a:t>
            </a:r>
            <a:r>
              <a:rPr lang="ru-RU" sz="4800" u="sng" dirty="0" smtClean="0"/>
              <a:t>правила поведения дипломатов и других официальных лиц при контактах с друг другом на различных дипломатических приемах ,визитах, переговорах;</a:t>
            </a:r>
            <a:endParaRPr lang="ru-RU" sz="4800" dirty="0" smtClean="0"/>
          </a:p>
          <a:p>
            <a:endParaRPr lang="ru-RU"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t>воинский этикет</a:t>
            </a:r>
            <a:endParaRPr lang="ru-RU" dirty="0"/>
          </a:p>
        </p:txBody>
      </p:sp>
      <p:sp>
        <p:nvSpPr>
          <p:cNvPr id="3" name="Содержимое 2"/>
          <p:cNvSpPr>
            <a:spLocks noGrp="1"/>
          </p:cNvSpPr>
          <p:nvPr>
            <p:ph idx="1"/>
          </p:nvPr>
        </p:nvSpPr>
        <p:spPr/>
        <p:txBody>
          <a:bodyPr>
            <a:normAutofit fontScale="92500"/>
          </a:bodyPr>
          <a:lstStyle/>
          <a:p>
            <a:r>
              <a:rPr lang="ru-RU" u="sng" dirty="0" smtClean="0"/>
              <a:t>- </a:t>
            </a:r>
            <a:r>
              <a:rPr lang="ru-RU" sz="5400" u="sng" dirty="0" smtClean="0"/>
              <a:t>свод общепринятых в армии правил, норм и манер поведения военнослужащих во всех сферах их деятельности</a:t>
            </a:r>
            <a:endParaRPr lang="ru-RU" sz="54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t>общегражданский этикет</a:t>
            </a:r>
            <a:endParaRPr lang="ru-RU" dirty="0"/>
          </a:p>
        </p:txBody>
      </p:sp>
      <p:sp>
        <p:nvSpPr>
          <p:cNvPr id="3" name="Содержимое 2"/>
          <p:cNvSpPr>
            <a:spLocks noGrp="1"/>
          </p:cNvSpPr>
          <p:nvPr>
            <p:ph idx="1"/>
          </p:nvPr>
        </p:nvSpPr>
        <p:spPr/>
        <p:txBody>
          <a:bodyPr/>
          <a:lstStyle/>
          <a:p>
            <a:r>
              <a:rPr lang="ru-RU" u="sng" dirty="0" smtClean="0"/>
              <a:t> - совокупность правил, традиций и условностей, соблюдаемых гражданами при общении друг с другом.</a:t>
            </a:r>
            <a:endParaRPr lang="ru-RU" dirty="0" smtClean="0"/>
          </a:p>
          <a:p>
            <a:endParaRPr lang="ru-RU"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47</TotalTime>
  <Words>1014</Words>
  <Application>Microsoft Office PowerPoint</Application>
  <PresentationFormat>Экран (4:3)</PresentationFormat>
  <Paragraphs>50</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Изящная</vt:lpstr>
      <vt:lpstr>"Все правила этикета" </vt:lpstr>
      <vt:lpstr>Слайд 2</vt:lpstr>
      <vt:lpstr>Слайд 3</vt:lpstr>
      <vt:lpstr>Слайд 4</vt:lpstr>
      <vt:lpstr>Слайд 5</vt:lpstr>
      <vt:lpstr>придворный этикет</vt:lpstr>
      <vt:lpstr>дипломатический этикет-</vt:lpstr>
      <vt:lpstr>воинский этикет</vt:lpstr>
      <vt:lpstr>общегражданский этикет</vt:lpstr>
      <vt:lpstr>Аксессуары </vt:lpstr>
      <vt:lpstr>Как одеться? </vt:lpstr>
      <vt:lpstr>Слайд 12</vt:lpstr>
      <vt:lpstr>Красивая походка и осанка </vt:lpstr>
      <vt:lpstr>Слайд 14</vt:lpstr>
      <vt:lpstr>Слайд 15</vt:lpstr>
      <vt:lpstr>Слайд 16</vt:lpstr>
      <vt:lpstr>Слайд 17</vt:lpstr>
      <vt:lpstr>Сервировка </vt:lpstr>
      <vt:lpstr>Второе блюдо</vt:lpstr>
      <vt:lpstr>Третье блюдо</vt:lpstr>
      <vt:lpstr>Сервировка десертного стола</vt:lpstr>
      <vt:lpstr>Как вести себя за столом</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"Все правила этикета" </dc:title>
  <dc:creator>Лидия</dc:creator>
  <cp:lastModifiedBy>Лидия</cp:lastModifiedBy>
  <cp:revision>6</cp:revision>
  <dcterms:created xsi:type="dcterms:W3CDTF">2012-01-18T10:44:18Z</dcterms:created>
  <dcterms:modified xsi:type="dcterms:W3CDTF">2012-01-25T06:53:49Z</dcterms:modified>
</cp:coreProperties>
</file>